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60" r:id="rId4"/>
    <p:sldId id="768" r:id="rId5"/>
    <p:sldId id="784" r:id="rId6"/>
    <p:sldId id="785" r:id="rId7"/>
    <p:sldId id="792" r:id="rId8"/>
    <p:sldId id="786" r:id="rId9"/>
    <p:sldId id="787" r:id="rId10"/>
    <p:sldId id="793" r:id="rId11"/>
    <p:sldId id="788" r:id="rId12"/>
    <p:sldId id="794" r:id="rId13"/>
    <p:sldId id="795" r:id="rId14"/>
    <p:sldId id="799" r:id="rId15"/>
    <p:sldId id="800" r:id="rId16"/>
    <p:sldId id="801" r:id="rId17"/>
    <p:sldId id="802" r:id="rId18"/>
    <p:sldId id="803" r:id="rId19"/>
    <p:sldId id="796" r:id="rId20"/>
    <p:sldId id="797" r:id="rId21"/>
    <p:sldId id="805" r:id="rId22"/>
    <p:sldId id="806" r:id="rId23"/>
    <p:sldId id="807" r:id="rId24"/>
    <p:sldId id="808" r:id="rId25"/>
    <p:sldId id="809" r:id="rId26"/>
    <p:sldId id="274" r:id="rId27"/>
    <p:sldId id="298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5F38C135-C476-4B04-849B-738681A561AE}"/>
    <pc:docChg chg="addSld delSld modSld">
      <pc:chgData name="Wittman, Barry" userId="bff186cd-6ce8-41ba-8e8c-e85cdef216de" providerId="ADAL" clId="{5F38C135-C476-4B04-849B-738681A561AE}" dt="2025-04-14T13:09:39.329" v="27" actId="20577"/>
      <pc:docMkLst>
        <pc:docMk/>
      </pc:docMkLst>
      <pc:sldChg chg="modSp">
        <pc:chgData name="Wittman, Barry" userId="bff186cd-6ce8-41ba-8e8c-e85cdef216de" providerId="ADAL" clId="{5F38C135-C476-4B04-849B-738681A561AE}" dt="2025-04-14T13:07:06.888" v="7" actId="20577"/>
        <pc:sldMkLst>
          <pc:docMk/>
          <pc:sldMk cId="0" sldId="256"/>
        </pc:sldMkLst>
        <pc:spChg chg="mod">
          <ac:chgData name="Wittman, Barry" userId="bff186cd-6ce8-41ba-8e8c-e85cdef216de" providerId="ADAL" clId="{5F38C135-C476-4B04-849B-738681A561AE}" dt="2025-04-14T13:07:06.888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5F38C135-C476-4B04-849B-738681A561AE}" dt="2025-04-14T13:09:26.206" v="18" actId="20577"/>
        <pc:sldMkLst>
          <pc:docMk/>
          <pc:sldMk cId="0" sldId="297"/>
        </pc:sldMkLst>
        <pc:spChg chg="mod">
          <ac:chgData name="Wittman, Barry" userId="bff186cd-6ce8-41ba-8e8c-e85cdef216de" providerId="ADAL" clId="{5F38C135-C476-4B04-849B-738681A561AE}" dt="2025-04-14T13:09:26.206" v="18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5F38C135-C476-4B04-849B-738681A561AE}" dt="2025-04-14T13:09:39.329" v="27" actId="20577"/>
        <pc:sldMkLst>
          <pc:docMk/>
          <pc:sldMk cId="0" sldId="298"/>
        </pc:sldMkLst>
        <pc:spChg chg="mod">
          <ac:chgData name="Wittman, Barry" userId="bff186cd-6ce8-41ba-8e8c-e85cdef216de" providerId="ADAL" clId="{5F38C135-C476-4B04-849B-738681A561AE}" dt="2025-04-14T13:09:39.329" v="27" actId="20577"/>
          <ac:spMkLst>
            <pc:docMk/>
            <pc:sldMk cId="0" sldId="298"/>
            <ac:spMk id="3" creationId="{00000000-0000-0000-0000-000000000000}"/>
          </ac:spMkLst>
        </pc:spChg>
      </pc:sldChg>
      <pc:sldChg chg="add">
        <pc:chgData name="Wittman, Barry" userId="bff186cd-6ce8-41ba-8e8c-e85cdef216de" providerId="ADAL" clId="{5F38C135-C476-4B04-849B-738681A561AE}" dt="2025-04-14T13:09:08.433" v="9"/>
        <pc:sldMkLst>
          <pc:docMk/>
          <pc:sldMk cId="1667756744" sldId="796"/>
        </pc:sldMkLst>
      </pc:sldChg>
      <pc:sldChg chg="add">
        <pc:chgData name="Wittman, Barry" userId="bff186cd-6ce8-41ba-8e8c-e85cdef216de" providerId="ADAL" clId="{5F38C135-C476-4B04-849B-738681A561AE}" dt="2025-04-14T13:09:08.433" v="9"/>
        <pc:sldMkLst>
          <pc:docMk/>
          <pc:sldMk cId="2905020136" sldId="797"/>
        </pc:sldMkLst>
      </pc:sldChg>
      <pc:sldChg chg="del">
        <pc:chgData name="Wittman, Barry" userId="bff186cd-6ce8-41ba-8e8c-e85cdef216de" providerId="ADAL" clId="{5F38C135-C476-4B04-849B-738681A561AE}" dt="2025-04-14T13:08:13.120" v="8" actId="2696"/>
        <pc:sldMkLst>
          <pc:docMk/>
          <pc:sldMk cId="4017231592" sldId="798"/>
        </pc:sldMkLst>
      </pc:sldChg>
      <pc:sldChg chg="add del">
        <pc:chgData name="Wittman, Barry" userId="bff186cd-6ce8-41ba-8e8c-e85cdef216de" providerId="ADAL" clId="{5F38C135-C476-4B04-849B-738681A561AE}" dt="2025-04-14T13:09:13.329" v="10" actId="2696"/>
        <pc:sldMkLst>
          <pc:docMk/>
          <pc:sldMk cId="1721454384" sldId="804"/>
        </pc:sldMkLst>
      </pc:sldChg>
      <pc:sldChg chg="add">
        <pc:chgData name="Wittman, Barry" userId="bff186cd-6ce8-41ba-8e8c-e85cdef216de" providerId="ADAL" clId="{5F38C135-C476-4B04-849B-738681A561AE}" dt="2025-04-14T13:09:08.433" v="9"/>
        <pc:sldMkLst>
          <pc:docMk/>
          <pc:sldMk cId="4026655902" sldId="805"/>
        </pc:sldMkLst>
      </pc:sldChg>
      <pc:sldChg chg="add">
        <pc:chgData name="Wittman, Barry" userId="bff186cd-6ce8-41ba-8e8c-e85cdef216de" providerId="ADAL" clId="{5F38C135-C476-4B04-849B-738681A561AE}" dt="2025-04-14T13:09:08.433" v="9"/>
        <pc:sldMkLst>
          <pc:docMk/>
          <pc:sldMk cId="4114335553" sldId="806"/>
        </pc:sldMkLst>
      </pc:sldChg>
      <pc:sldChg chg="add">
        <pc:chgData name="Wittman, Barry" userId="bff186cd-6ce8-41ba-8e8c-e85cdef216de" providerId="ADAL" clId="{5F38C135-C476-4B04-849B-738681A561AE}" dt="2025-04-14T13:09:08.433" v="9"/>
        <pc:sldMkLst>
          <pc:docMk/>
          <pc:sldMk cId="3660403228" sldId="807"/>
        </pc:sldMkLst>
      </pc:sldChg>
      <pc:sldChg chg="add">
        <pc:chgData name="Wittman, Barry" userId="bff186cd-6ce8-41ba-8e8c-e85cdef216de" providerId="ADAL" clId="{5F38C135-C476-4B04-849B-738681A561AE}" dt="2025-04-14T13:09:08.433" v="9"/>
        <pc:sldMkLst>
          <pc:docMk/>
          <pc:sldMk cId="32480050" sldId="808"/>
        </pc:sldMkLst>
      </pc:sldChg>
      <pc:sldChg chg="add">
        <pc:chgData name="Wittman, Barry" userId="bff186cd-6ce8-41ba-8e8c-e85cdef216de" providerId="ADAL" clId="{5F38C135-C476-4B04-849B-738681A561AE}" dt="2025-04-14T13:09:08.433" v="9"/>
        <pc:sldMkLst>
          <pc:docMk/>
          <pc:sldMk cId="3048866889" sldId="8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7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–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CCD32-1708-4AB3-B4EF-4FCFF3ED0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Amdahl's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5667F7-72B3-4FE9-9225-F7BA14047B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if we had unlimited cores?</a:t>
                </a:r>
              </a:p>
              <a:p>
                <a:r>
                  <a:rPr lang="en-US" dirty="0"/>
                  <a:t>We can take the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dirty="0"/>
                  <a:t> and plug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Doing so would mean, even with infinite cores, we could never have better speedup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Let's say that 90% of a program can be parallelized</a:t>
                </a:r>
              </a:p>
              <a:p>
                <a:r>
                  <a:rPr lang="en-US" dirty="0"/>
                  <a:t>What's the maximum possible speedup you can get?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.9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5667F7-72B3-4FE9-9225-F7BA14047B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41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BF32-5A69-4CE7-97EB-AB090D96A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Gustafson's Law and weak scaling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9E379A-2557-452B-905F-0DEAF61418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Unfortunately, Amdahl's Law makes the unrealistic assumption that there's no extra overhead for creating more threads</a:t>
                </a:r>
              </a:p>
              <a:p>
                <a:pPr lvl="1"/>
                <a:r>
                  <a:rPr lang="en-US" dirty="0"/>
                  <a:t>This assumption is called </a:t>
                </a:r>
                <a:r>
                  <a:rPr lang="en-US" b="1" dirty="0"/>
                  <a:t>strong scaling</a:t>
                </a:r>
              </a:p>
              <a:p>
                <a:r>
                  <a:rPr lang="en-US" dirty="0"/>
                  <a:t>Gustafson's Law tries to take a more realistic approach by letting speedup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𝑠𝑝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is the percentage of work that can benefit from some improvement in execution (not just parallelism)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the amount of improvement</a:t>
                </a:r>
              </a:p>
              <a:p>
                <a:r>
                  <a:rPr lang="en-US" dirty="0"/>
                  <a:t>In Gustafson's Law, speedup means how much more data can be processed in the same amount of time</a:t>
                </a:r>
              </a:p>
              <a:p>
                <a:pPr lvl="1"/>
                <a:r>
                  <a:rPr lang="en-US" dirty="0"/>
                  <a:t>This approach is called </a:t>
                </a:r>
                <a:r>
                  <a:rPr lang="en-US" b="1" dirty="0"/>
                  <a:t>weak scaling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9E379A-2557-452B-905F-0DEAF61418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04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A4A8-F904-43A8-A878-7E5F8D46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in Distributed Environments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9FF70-F338-44F5-8F02-E8CC6B8A2B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40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A60046-C971-416C-992E-FD78576F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in distributed environments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9654F4-EE4D-4930-9D83-E46E4B65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on a single computer, there's only one clock</a:t>
            </a:r>
          </a:p>
          <a:p>
            <a:r>
              <a:rPr lang="en-US" dirty="0"/>
              <a:t>Thus, multiple threads can use this clock to record events in a mutually consistent way</a:t>
            </a:r>
          </a:p>
          <a:p>
            <a:pPr lvl="1"/>
            <a:r>
              <a:rPr lang="en-US" dirty="0"/>
              <a:t>Like adding timestamps to log files</a:t>
            </a:r>
          </a:p>
          <a:p>
            <a:r>
              <a:rPr lang="en-US" dirty="0"/>
              <a:t>Distributed systems don't have a single, reliable clock</a:t>
            </a:r>
          </a:p>
          <a:p>
            <a:pPr lvl="1"/>
            <a:r>
              <a:rPr lang="en-US" dirty="0"/>
              <a:t>Each computer might have a slightly (or completely) different time</a:t>
            </a:r>
          </a:p>
          <a:p>
            <a:pPr lvl="1"/>
            <a:r>
              <a:rPr lang="en-US" dirty="0"/>
              <a:t>Clocks on each computer drift with respect to each other</a:t>
            </a:r>
          </a:p>
          <a:p>
            <a:pPr lvl="1"/>
            <a:r>
              <a:rPr lang="en-US" dirty="0"/>
              <a:t>These problems get worse as distance (and network delays) increase</a:t>
            </a:r>
          </a:p>
        </p:txBody>
      </p:sp>
    </p:spTree>
    <p:extLst>
      <p:ext uri="{BB962C8B-B14F-4D97-AF65-F5344CB8AC3E}">
        <p14:creationId xmlns:p14="http://schemas.microsoft.com/office/powerpoint/2010/main" val="152930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1BEF-956D-4986-BFE1-3F010B24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synchronization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6A15DE-B0CA-4065-B324-6B4EF3099D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775192"/>
                <a:ext cx="8077200" cy="492736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We can synchronize clocks based on a centralized server</a:t>
                </a:r>
              </a:p>
              <a:p>
                <a:r>
                  <a:rPr lang="en-US" dirty="0"/>
                  <a:t>A problem is that the time a message takes in the network is unpredictable</a:t>
                </a:r>
              </a:p>
              <a:p>
                <a:r>
                  <a:rPr lang="en-US" dirty="0"/>
                  <a:t>Network Time Protocol (NTP) is a protocol to do this:</a:t>
                </a:r>
              </a:p>
              <a:p>
                <a:pPr lvl="1"/>
                <a:r>
                  <a:rPr lang="en-US" dirty="0"/>
                  <a:t>Client sends a message at </a:t>
                </a:r>
                <a:r>
                  <a:rPr lang="en-US" i="1" dirty="0"/>
                  <a:t>T</a:t>
                </a:r>
                <a:r>
                  <a:rPr lang="en-US" baseline="-25000" dirty="0"/>
                  <a:t>1</a:t>
                </a:r>
              </a:p>
              <a:p>
                <a:pPr lvl="1"/>
                <a:r>
                  <a:rPr lang="en-US" dirty="0"/>
                  <a:t>Server receives the message at </a:t>
                </a:r>
                <a:r>
                  <a:rPr lang="en-US" i="1" dirty="0"/>
                  <a:t>T</a:t>
                </a:r>
                <a:r>
                  <a:rPr lang="en-US" baseline="-25000" dirty="0"/>
                  <a:t>2</a:t>
                </a:r>
              </a:p>
              <a:p>
                <a:pPr lvl="1"/>
                <a:r>
                  <a:rPr lang="en-US" dirty="0"/>
                  <a:t>Server replies at </a:t>
                </a:r>
                <a:r>
                  <a:rPr lang="en-US" i="1" dirty="0"/>
                  <a:t>T</a:t>
                </a:r>
                <a:r>
                  <a:rPr lang="en-US" baseline="-25000" dirty="0"/>
                  <a:t>3</a:t>
                </a:r>
              </a:p>
              <a:p>
                <a:pPr lvl="1"/>
                <a:r>
                  <a:rPr lang="en-US" dirty="0"/>
                  <a:t>Client receives the message at </a:t>
                </a:r>
                <a:r>
                  <a:rPr lang="en-US" i="1" dirty="0"/>
                  <a:t>T</a:t>
                </a:r>
                <a:r>
                  <a:rPr lang="en-US" baseline="-25000" dirty="0"/>
                  <a:t>4</a:t>
                </a:r>
              </a:p>
              <a:p>
                <a:r>
                  <a:rPr lang="en-US" dirty="0"/>
                  <a:t>Offset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offset is a measurement of the difference in times between the client and server</a:t>
                </a:r>
              </a:p>
              <a:p>
                <a:r>
                  <a:rPr lang="en-US" dirty="0"/>
                  <a:t>Delay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delay is a measurement of how long it takes for the messages to make a round trip</a:t>
                </a:r>
              </a:p>
              <a:p>
                <a:r>
                  <a:rPr lang="en-US" dirty="0"/>
                  <a:t>Algorithms process a number of offset and delay values to try to find the most accurate offset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6A15DE-B0CA-4065-B324-6B4EF3099D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775192"/>
                <a:ext cx="8077200" cy="4927360"/>
              </a:xfrm>
              <a:blipFill>
                <a:blip r:embed="rId2"/>
                <a:stretch>
                  <a:fillRect t="-1112" r="-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Sequence of messages and events in NTP">
            <a:extLst>
              <a:ext uri="{FF2B5EF4-FFF2-40B4-BE49-F238E27FC236}">
                <a16:creationId xmlns:a16="http://schemas.microsoft.com/office/drawing/2014/main" id="{3F8AE67D-5727-465B-B9DF-DAE39DCC4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2667000"/>
            <a:ext cx="336232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83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65674-A369-488E-8A42-AB8C56D55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30346-CEC5-49EB-8D83-9B725B03E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systems can't effectively use protocols like NTP</a:t>
            </a:r>
          </a:p>
          <a:p>
            <a:pPr lvl="1"/>
            <a:r>
              <a:rPr lang="en-US" dirty="0"/>
              <a:t>There are too many nodes to synchronize</a:t>
            </a:r>
          </a:p>
          <a:p>
            <a:pPr lvl="1"/>
            <a:r>
              <a:rPr lang="en-US" dirty="0"/>
              <a:t>The number of messages needed to synchronize becomes large</a:t>
            </a:r>
          </a:p>
          <a:p>
            <a:r>
              <a:rPr lang="en-US" dirty="0"/>
              <a:t>Logical clocks are an alternative system using messages to track the order of events</a:t>
            </a:r>
          </a:p>
          <a:p>
            <a:r>
              <a:rPr lang="en-US" dirty="0"/>
              <a:t>We're only trying to know the sequence of events, not their exact times</a:t>
            </a:r>
          </a:p>
        </p:txBody>
      </p:sp>
    </p:spTree>
    <p:extLst>
      <p:ext uri="{BB962C8B-B14F-4D97-AF65-F5344CB8AC3E}">
        <p14:creationId xmlns:p14="http://schemas.microsoft.com/office/powerpoint/2010/main" val="320187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A513-C137-4532-B757-393E8CEE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Lamport</a:t>
            </a:r>
            <a:r>
              <a:rPr lang="en-US" dirty="0"/>
              <a:t> timestamps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3CAF5-6BE8-4246-9FF4-0401A5430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Lamport</a:t>
            </a:r>
            <a:r>
              <a:rPr lang="en-US" dirty="0"/>
              <a:t> timestamps are one way to implement logical clocks</a:t>
            </a:r>
          </a:p>
          <a:p>
            <a:pPr lvl="1"/>
            <a:r>
              <a:rPr lang="en-US" dirty="0"/>
              <a:t>Named after Leslie </a:t>
            </a:r>
            <a:r>
              <a:rPr lang="en-US" dirty="0" err="1"/>
              <a:t>Lamport</a:t>
            </a:r>
            <a:r>
              <a:rPr lang="en-US" dirty="0"/>
              <a:t>, of LaTeX fame</a:t>
            </a:r>
          </a:p>
          <a:p>
            <a:r>
              <a:rPr lang="en-US" dirty="0"/>
              <a:t>Each process keeps an internal counter of events that it sees</a:t>
            </a:r>
          </a:p>
          <a:p>
            <a:pPr lvl="1"/>
            <a:r>
              <a:rPr lang="en-US" dirty="0"/>
              <a:t>When a local event occurs, the counter is incremented</a:t>
            </a:r>
          </a:p>
          <a:p>
            <a:pPr lvl="1"/>
            <a:r>
              <a:rPr lang="en-US" dirty="0"/>
              <a:t>When a process sends or receives a message, it increments its counter</a:t>
            </a:r>
          </a:p>
          <a:p>
            <a:r>
              <a:rPr lang="en-US" dirty="0"/>
              <a:t>Messages have timestamps</a:t>
            </a:r>
          </a:p>
          <a:p>
            <a:pPr lvl="1"/>
            <a:r>
              <a:rPr lang="en-US" dirty="0"/>
              <a:t>When a process receives a message, it updates its internal counter to the message's timestamp if that timestamp is larger</a:t>
            </a:r>
          </a:p>
        </p:txBody>
      </p:sp>
    </p:spTree>
    <p:extLst>
      <p:ext uri="{BB962C8B-B14F-4D97-AF65-F5344CB8AC3E}">
        <p14:creationId xmlns:p14="http://schemas.microsoft.com/office/powerpoint/2010/main" val="176896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AC2A4-8515-42ED-BDC5-F0E4A512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err="1"/>
              <a:t>Lamport</a:t>
            </a:r>
            <a:r>
              <a:rPr lang="en-US" dirty="0"/>
              <a:t> timestamps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EF0A0-F1E8-47F1-A4F8-48513732F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57150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Consider a cloud system where requests can be made for files</a:t>
            </a:r>
          </a:p>
          <a:p>
            <a:r>
              <a:rPr lang="en-US" dirty="0"/>
              <a:t>Process A gets a request for the files "foo" merged with "zoo"</a:t>
            </a:r>
          </a:p>
          <a:p>
            <a:r>
              <a:rPr lang="en-US" dirty="0"/>
              <a:t>Timestamps are updated as messages flow through the system</a:t>
            </a:r>
          </a:p>
          <a:p>
            <a:r>
              <a:rPr lang="en-US" dirty="0"/>
              <a:t>Timestamps are purely relative and have no meaning to processes not involved in the exchanges</a:t>
            </a:r>
          </a:p>
        </p:txBody>
      </p:sp>
      <p:pic>
        <p:nvPicPr>
          <p:cNvPr id="2050" name="Picture 2" descr="Events and messages using logical clocks">
            <a:extLst>
              <a:ext uri="{FF2B5EF4-FFF2-40B4-BE49-F238E27FC236}">
                <a16:creationId xmlns:a16="http://schemas.microsoft.com/office/drawing/2014/main" id="{57B37802-B582-4163-BE3B-A5D776616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177" y="1676400"/>
            <a:ext cx="5221023" cy="508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06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89C5-65C5-4499-80CC-AA87D078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A7D92-DA1C-46DE-8608-809F3C463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5772150" cy="485420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Lamport</a:t>
            </a:r>
            <a:r>
              <a:rPr lang="en-US" dirty="0"/>
              <a:t> timestamps only give indirect information about the state of other processes</a:t>
            </a:r>
          </a:p>
          <a:p>
            <a:r>
              <a:rPr lang="en-US" b="1" dirty="0"/>
              <a:t>Vector clocks</a:t>
            </a:r>
            <a:r>
              <a:rPr lang="en-US" dirty="0"/>
              <a:t> extend the idea of </a:t>
            </a:r>
            <a:r>
              <a:rPr lang="en-US" dirty="0" err="1"/>
              <a:t>Lamport</a:t>
            </a:r>
            <a:r>
              <a:rPr lang="en-US" dirty="0"/>
              <a:t> timestamps by making every process keep a counter for every process</a:t>
            </a:r>
          </a:p>
          <a:p>
            <a:r>
              <a:rPr lang="en-US" dirty="0"/>
              <a:t>When a message from one process arrives, the receiving process can update all of its counters based on whatever is larger</a:t>
            </a:r>
          </a:p>
          <a:p>
            <a:r>
              <a:rPr lang="en-US" dirty="0"/>
              <a:t>Vector clocks give much more information about how many events have been experienced by other processes</a:t>
            </a:r>
          </a:p>
        </p:txBody>
      </p:sp>
      <p:pic>
        <p:nvPicPr>
          <p:cNvPr id="3074" name="Picture 2" descr="The events of Figure 9.5.2 with vector clocks">
            <a:extLst>
              <a:ext uri="{FF2B5EF4-FFF2-40B4-BE49-F238E27FC236}">
                <a16:creationId xmlns:a16="http://schemas.microsoft.com/office/drawing/2014/main" id="{D659E25D-DAAA-414D-B6E2-63C6B8FFF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1630963"/>
            <a:ext cx="5772150" cy="499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32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A4A8-F904-43A8-A878-7E5F8D46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Storage and Location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9FF70-F338-44F5-8F02-E8CC6B8A2B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Parallelism vs. concurrency</a:t>
            </a:r>
          </a:p>
          <a:p>
            <a:pPr lvl="1"/>
            <a:r>
              <a:rPr lang="en-US" dirty="0"/>
              <a:t>Task parallelism</a:t>
            </a:r>
          </a:p>
          <a:p>
            <a:pPr lvl="1"/>
            <a:r>
              <a:rPr lang="en-US" dirty="0"/>
              <a:t>Data parallelism</a:t>
            </a:r>
          </a:p>
          <a:p>
            <a:r>
              <a:rPr lang="en-US" dirty="0"/>
              <a:t>Parallel algorithmic strategies</a:t>
            </a:r>
          </a:p>
          <a:p>
            <a:pPr lvl="1"/>
            <a:r>
              <a:rPr lang="en-US" dirty="0"/>
              <a:t>Embarrassingly parallel</a:t>
            </a:r>
          </a:p>
          <a:p>
            <a:pPr lvl="1"/>
            <a:r>
              <a:rPr lang="en-US" dirty="0"/>
              <a:t>Divide and conquer</a:t>
            </a:r>
          </a:p>
          <a:p>
            <a:pPr lvl="1"/>
            <a:r>
              <a:rPr lang="en-US" dirty="0"/>
              <a:t>Pipelines</a:t>
            </a:r>
          </a:p>
          <a:p>
            <a:r>
              <a:rPr lang="en-US" dirty="0"/>
              <a:t>Parallel implementation strategies</a:t>
            </a:r>
          </a:p>
          <a:p>
            <a:pPr lvl="1"/>
            <a:r>
              <a:rPr lang="en-US" dirty="0"/>
              <a:t>Fork/join</a:t>
            </a:r>
          </a:p>
          <a:p>
            <a:pPr lvl="1"/>
            <a:r>
              <a:rPr lang="en-US" dirty="0"/>
              <a:t>Map/reduce</a:t>
            </a:r>
          </a:p>
          <a:p>
            <a:pPr lvl="1"/>
            <a:r>
              <a:rPr lang="en-US" dirty="0"/>
              <a:t>Manager/worker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A60046-C971-416C-992E-FD78576F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data storage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9654F4-EE4D-4930-9D83-E46E4B65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want to get a file from a web server, you can go to a URL and make an HTTP request</a:t>
            </a:r>
          </a:p>
          <a:p>
            <a:r>
              <a:rPr lang="en-US" dirty="0"/>
              <a:t>Unfortunately, if that server is down or unreachable, you can't get the file</a:t>
            </a:r>
          </a:p>
          <a:p>
            <a:r>
              <a:rPr lang="en-US" dirty="0"/>
              <a:t>For this reason, distributed systems are often used to store data</a:t>
            </a:r>
          </a:p>
          <a:p>
            <a:r>
              <a:rPr lang="en-US" dirty="0"/>
              <a:t>A key feature of distributed data storage is </a:t>
            </a:r>
            <a:r>
              <a:rPr lang="en-US" b="1" dirty="0"/>
              <a:t>replication</a:t>
            </a:r>
            <a:r>
              <a:rPr lang="en-US" dirty="0"/>
              <a:t>, keeping multiple copies of the same data</a:t>
            </a:r>
          </a:p>
          <a:p>
            <a:pPr lvl="1"/>
            <a:r>
              <a:rPr lang="en-US" dirty="0"/>
              <a:t>Replication avoids a single point of failure</a:t>
            </a:r>
          </a:p>
          <a:p>
            <a:pPr lvl="1"/>
            <a:r>
              <a:rPr lang="en-US" dirty="0"/>
              <a:t>If done correctly, replication can also do load balancing, improving performance by providing multiple sources for data</a:t>
            </a:r>
          </a:p>
        </p:txBody>
      </p:sp>
    </p:spTree>
    <p:extLst>
      <p:ext uri="{BB962C8B-B14F-4D97-AF65-F5344CB8AC3E}">
        <p14:creationId xmlns:p14="http://schemas.microsoft.com/office/powerpoint/2010/main" val="290502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9E885-5A48-4EA1-A27B-AB1FD831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89DE7-034F-4A13-93D0-FB2F5C69C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Google File System (GFS) is a distributed storage system</a:t>
            </a:r>
          </a:p>
          <a:p>
            <a:r>
              <a:rPr lang="en-US" dirty="0"/>
              <a:t>GFS was designed to store Google's internal data, like the data structures used for PageRank</a:t>
            </a:r>
          </a:p>
          <a:p>
            <a:r>
              <a:rPr lang="en-US" dirty="0"/>
              <a:t>Files are often large, so they're broken into chunks</a:t>
            </a:r>
          </a:p>
          <a:p>
            <a:r>
              <a:rPr lang="en-US" dirty="0"/>
              <a:t>Chunks are stored on </a:t>
            </a:r>
            <a:r>
              <a:rPr lang="en-US" dirty="0" err="1"/>
              <a:t>chunkservers</a:t>
            </a:r>
            <a:r>
              <a:rPr lang="en-US" dirty="0"/>
              <a:t> as regular files</a:t>
            </a:r>
          </a:p>
          <a:p>
            <a:r>
              <a:rPr lang="en-US" dirty="0"/>
              <a:t>A master server stores a table mapping file chunks to their locations</a:t>
            </a:r>
          </a:p>
        </p:txBody>
      </p:sp>
    </p:spTree>
    <p:extLst>
      <p:ext uri="{BB962C8B-B14F-4D97-AF65-F5344CB8AC3E}">
        <p14:creationId xmlns:p14="http://schemas.microsoft.com/office/powerpoint/2010/main" val="402665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0D9CF-5247-48AF-A1BD-094AD786F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GFS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CA332-66A0-4594-A045-6197F3AD2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75192"/>
            <a:ext cx="4953000" cy="48542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Each chunk has a primary </a:t>
            </a:r>
            <a:r>
              <a:rPr lang="en-US" dirty="0" err="1"/>
              <a:t>chunkserver</a:t>
            </a:r>
            <a:r>
              <a:rPr lang="en-US" dirty="0"/>
              <a:t> as well as replicas</a:t>
            </a:r>
          </a:p>
          <a:p>
            <a:r>
              <a:rPr lang="en-US" dirty="0"/>
              <a:t>The chunks are identical, but the primary </a:t>
            </a:r>
            <a:r>
              <a:rPr lang="en-US" dirty="0" err="1"/>
              <a:t>chunkserver</a:t>
            </a:r>
            <a:r>
              <a:rPr lang="en-US" dirty="0"/>
              <a:t> is the only place where the chunk can be modified</a:t>
            </a:r>
          </a:p>
          <a:p>
            <a:pPr lvl="1"/>
            <a:r>
              <a:rPr lang="en-US" dirty="0"/>
              <a:t>It propagates changes to the other </a:t>
            </a:r>
            <a:r>
              <a:rPr lang="en-US" dirty="0" err="1"/>
              <a:t>chunkservers</a:t>
            </a:r>
            <a:endParaRPr lang="en-US" dirty="0"/>
          </a:p>
          <a:p>
            <a:pPr lvl="1"/>
            <a:r>
              <a:rPr lang="en-US" dirty="0"/>
              <a:t>This redundancy makes writing to GFS slower, even though reading is relatively fast</a:t>
            </a:r>
          </a:p>
          <a:p>
            <a:r>
              <a:rPr lang="en-US" dirty="0"/>
              <a:t>The master server periodically sends messages to the </a:t>
            </a:r>
            <a:r>
              <a:rPr lang="en-US" dirty="0" err="1"/>
              <a:t>chunkservers</a:t>
            </a:r>
            <a:r>
              <a:rPr lang="en-US" dirty="0"/>
              <a:t> to get their current status</a:t>
            </a:r>
          </a:p>
        </p:txBody>
      </p:sp>
      <p:pic>
        <p:nvPicPr>
          <p:cNvPr id="4098" name="Picture 2" descr="The structure of the Google File System (GFS)">
            <a:extLst>
              <a:ext uri="{FF2B5EF4-FFF2-40B4-BE49-F238E27FC236}">
                <a16:creationId xmlns:a16="http://schemas.microsoft.com/office/drawing/2014/main" id="{5FAD2255-2D35-48A8-967E-63C2C18DE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02089"/>
            <a:ext cx="6893243" cy="414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33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BEF3-CC73-4735-9B2B-CBB3494E0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E4499-A75B-4E14-8501-B6E5BF545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GFS was designed by Google for its own purposes</a:t>
            </a:r>
          </a:p>
          <a:p>
            <a:pPr lvl="1"/>
            <a:r>
              <a:rPr lang="en-US" dirty="0"/>
              <a:t>It uses a central server</a:t>
            </a:r>
          </a:p>
          <a:p>
            <a:pPr lvl="1"/>
            <a:r>
              <a:rPr lang="en-US" dirty="0"/>
              <a:t>Servers keep information about each other</a:t>
            </a:r>
          </a:p>
          <a:p>
            <a:r>
              <a:rPr lang="en-US" dirty="0"/>
              <a:t>What if we have no idea what servers are going to be in the network?</a:t>
            </a:r>
          </a:p>
          <a:p>
            <a:r>
              <a:rPr lang="en-US" b="1" dirty="0"/>
              <a:t>Distributed hash tables (DHT)</a:t>
            </a:r>
            <a:r>
              <a:rPr lang="en-US" dirty="0"/>
              <a:t> are an approach for mapping arbitrary objects to arbitrary servers</a:t>
            </a:r>
          </a:p>
          <a:p>
            <a:r>
              <a:rPr lang="en-US" dirty="0"/>
              <a:t>DHTs are a way to organize a peer-to-peer network to avoid query flooding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40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109A4-A554-4E6C-9932-0B69B99E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DHT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CF81C-277A-435C-9708-27A21F0FE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5192"/>
            <a:ext cx="6198059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Chord was one of the first algorithms for a DHT, introduced in 2001</a:t>
            </a:r>
          </a:p>
          <a:p>
            <a:r>
              <a:rPr lang="en-US" dirty="0"/>
              <a:t>Each node has a unique identifier (often its IP address) that's hashed to provide a location in a circle</a:t>
            </a:r>
          </a:p>
          <a:p>
            <a:pPr lvl="1"/>
            <a:r>
              <a:rPr lang="en-US" dirty="0"/>
              <a:t>If the hash is </a:t>
            </a:r>
            <a:r>
              <a:rPr lang="en-US" b="1" i="1" dirty="0"/>
              <a:t>n</a:t>
            </a:r>
            <a:r>
              <a:rPr lang="en-US" dirty="0"/>
              <a:t> bits long, the DHT can support up to 2</a:t>
            </a:r>
            <a:r>
              <a:rPr lang="en-US" b="1" i="1" baseline="30000" dirty="0"/>
              <a:t>n</a:t>
            </a:r>
            <a:r>
              <a:rPr lang="en-US" dirty="0"/>
              <a:t> nodes</a:t>
            </a:r>
          </a:p>
          <a:p>
            <a:r>
              <a:rPr lang="en-US" dirty="0"/>
              <a:t>Most locations in the circle are empty</a:t>
            </a:r>
          </a:p>
          <a:p>
            <a:r>
              <a:rPr lang="en-US" dirty="0"/>
              <a:t>Each node has a "finger table," tracking successor elements in increasing powers of 2 away on the circle</a:t>
            </a:r>
          </a:p>
          <a:p>
            <a:pPr lvl="1"/>
            <a:r>
              <a:rPr lang="en-US" dirty="0"/>
              <a:t>If the power of 2 node is missing, it tracks the next non-missing node</a:t>
            </a:r>
          </a:p>
          <a:p>
            <a:r>
              <a:rPr lang="en-US" dirty="0"/>
              <a:t>The example on the right is only for 2</a:t>
            </a:r>
            <a:r>
              <a:rPr lang="en-US" baseline="30000" dirty="0"/>
              <a:t>5</a:t>
            </a:r>
            <a:r>
              <a:rPr lang="en-US" dirty="0"/>
              <a:t> = 32 nodes</a:t>
            </a:r>
          </a:p>
        </p:txBody>
      </p:sp>
      <p:pic>
        <p:nvPicPr>
          <p:cNvPr id="5122" name="Picture 2" descr="A Chord ring with up to 32 nodes. Black nodes are live (available); nodes with a red X are considered failed (absent or unavailable)">
            <a:extLst>
              <a:ext uri="{FF2B5EF4-FFF2-40B4-BE49-F238E27FC236}">
                <a16:creationId xmlns:a16="http://schemas.microsoft.com/office/drawing/2014/main" id="{DA8A56BB-4A95-49A4-A0F4-BF52E763A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5308141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outing a Chord lookup message for key 19 from node 6 to node 21">
            <a:extLst>
              <a:ext uri="{FF2B5EF4-FFF2-40B4-BE49-F238E27FC236}">
                <a16:creationId xmlns:a16="http://schemas.microsoft.com/office/drawing/2014/main" id="{8D7A1016-483B-4D1D-8F5A-5C9C7E241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9800"/>
            <a:ext cx="551576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120883-3C85-4E91-9D99-ACA19379D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in Chord DHT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4DD8-C85D-4DC1-9EFF-D39B4B79B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400800" cy="49273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When a file is added, it's hashed</a:t>
            </a:r>
          </a:p>
          <a:p>
            <a:r>
              <a:rPr lang="en-US" dirty="0"/>
              <a:t>Whichever node has that hash value  (or is its successor) is the location of that file</a:t>
            </a:r>
          </a:p>
          <a:p>
            <a:r>
              <a:rPr lang="en-US" dirty="0"/>
              <a:t>On the right, node 6 is looking for a file at location 19 (the successor of 18)</a:t>
            </a:r>
          </a:p>
          <a:p>
            <a:pPr lvl="1"/>
            <a:r>
              <a:rPr lang="en-US" dirty="0"/>
              <a:t>It looks at 6 + 8 = 14, which doesn't exist but has a successor of 16</a:t>
            </a:r>
          </a:p>
          <a:p>
            <a:pPr lvl="1"/>
            <a:r>
              <a:rPr lang="en-US" dirty="0"/>
              <a:t>Then it looks at 16 + 2 = 18, which doesn't exist but has a successor of 21</a:t>
            </a:r>
          </a:p>
          <a:p>
            <a:pPr lvl="1"/>
            <a:r>
              <a:rPr lang="en-US" dirty="0"/>
              <a:t>Node 21 is where the file is supposed to be</a:t>
            </a:r>
          </a:p>
          <a:p>
            <a:r>
              <a:rPr lang="en-US" dirty="0"/>
              <a:t>The details get a little more complex, but the practical result is that a file can be found with O(log </a:t>
            </a:r>
            <a:r>
              <a:rPr lang="en-US" b="1" i="1" dirty="0"/>
              <a:t>n</a:t>
            </a:r>
            <a:r>
              <a:rPr lang="en-US" dirty="0"/>
              <a:t>) requests, where </a:t>
            </a:r>
            <a:r>
              <a:rPr lang="en-US" b="1" i="1" dirty="0"/>
              <a:t>n</a:t>
            </a:r>
            <a:r>
              <a:rPr lang="en-US" dirty="0"/>
              <a:t> is the size of the network</a:t>
            </a:r>
          </a:p>
          <a:p>
            <a:r>
              <a:rPr lang="en-US" dirty="0"/>
              <a:t>Replication is done by caching files at nodes that were part of the lookup to find the file</a:t>
            </a:r>
          </a:p>
        </p:txBody>
      </p:sp>
    </p:spTree>
    <p:extLst>
      <p:ext uri="{BB962C8B-B14F-4D97-AF65-F5344CB8AC3E}">
        <p14:creationId xmlns:p14="http://schemas.microsoft.com/office/powerpoint/2010/main" val="304886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reliable storage</a:t>
            </a:r>
          </a:p>
          <a:p>
            <a:r>
              <a:rPr lang="en-US" dirty="0"/>
              <a:t>Consensus in distributed systems</a:t>
            </a:r>
          </a:p>
          <a:p>
            <a:r>
              <a:rPr lang="en-US" dirty="0"/>
              <a:t>Blockchain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Assignment 7</a:t>
            </a:r>
          </a:p>
          <a:p>
            <a:pPr lvl="1"/>
            <a:r>
              <a:rPr lang="en-US" b="1" dirty="0"/>
              <a:t>Due Thursday</a:t>
            </a:r>
          </a:p>
          <a:p>
            <a:r>
              <a:rPr lang="en-US" dirty="0"/>
              <a:t>Read sections 9.6, 9.7, and 9.8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5CB2-B0FB-4334-8D6E-EFB2FA1E0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Flynn's taxonomy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4A3D4-2A99-47B9-9705-E65957D2F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1722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Flynn's taxonomy divides hardware into how they can deal with multiple instructions and multiple pieces of data</a:t>
            </a:r>
          </a:p>
          <a:p>
            <a:pPr lvl="1"/>
            <a:r>
              <a:rPr lang="en-US" b="1" dirty="0"/>
              <a:t>Single Instruction Single Data (SISD)</a:t>
            </a:r>
            <a:r>
              <a:rPr lang="en-US" dirty="0"/>
              <a:t> is sequential processing of one piece of data with one instruction</a:t>
            </a:r>
          </a:p>
          <a:p>
            <a:pPr lvl="1"/>
            <a:r>
              <a:rPr lang="en-US" b="1" dirty="0"/>
              <a:t>Single Instruction Multiple Data (SIMD)</a:t>
            </a:r>
            <a:r>
              <a:rPr lang="en-US" dirty="0"/>
              <a:t> is processing several pieces of data with the same instruction, like the vector processing done in graphics cards</a:t>
            </a:r>
          </a:p>
          <a:p>
            <a:pPr lvl="1"/>
            <a:r>
              <a:rPr lang="en-US" b="1" dirty="0"/>
              <a:t>Multiple Instruction Single Data (MISD)</a:t>
            </a:r>
            <a:r>
              <a:rPr lang="en-US" dirty="0"/>
              <a:t> isn't used commonly, but it can allow for fault-tolerance because different instructions are executed in parallel on the same data</a:t>
            </a:r>
          </a:p>
          <a:p>
            <a:pPr lvl="1"/>
            <a:r>
              <a:rPr lang="en-US" b="1" dirty="0"/>
              <a:t>Multiple Instruction Multiple Data (MIMD)</a:t>
            </a:r>
            <a:r>
              <a:rPr lang="en-US" dirty="0"/>
              <a:t> is processing different instructions on different data at the same time</a:t>
            </a:r>
          </a:p>
        </p:txBody>
      </p:sp>
      <p:pic>
        <p:nvPicPr>
          <p:cNvPr id="9218" name="Picture 2" descr="SISD.svg">
            <a:extLst>
              <a:ext uri="{FF2B5EF4-FFF2-40B4-BE49-F238E27FC236}">
                <a16:creationId xmlns:a16="http://schemas.microsoft.com/office/drawing/2014/main" id="{F83D0C13-17F4-459D-A169-F093820B1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759" y="1706746"/>
            <a:ext cx="2340610" cy="2340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MISD.svg">
            <a:extLst>
              <a:ext uri="{FF2B5EF4-FFF2-40B4-BE49-F238E27FC236}">
                <a16:creationId xmlns:a16="http://schemas.microsoft.com/office/drawing/2014/main" id="{D0840405-2E77-4A78-9DB4-10408C250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409" y="170674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SIMD.svg">
            <a:extLst>
              <a:ext uri="{FF2B5EF4-FFF2-40B4-BE49-F238E27FC236}">
                <a16:creationId xmlns:a16="http://schemas.microsoft.com/office/drawing/2014/main" id="{6C712AB5-472B-40FA-B491-ED3626B06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159" y="408799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MIMD.svg">
            <a:extLst>
              <a:ext uri="{FF2B5EF4-FFF2-40B4-BE49-F238E27FC236}">
                <a16:creationId xmlns:a16="http://schemas.microsoft.com/office/drawing/2014/main" id="{DD4A7987-BA1F-4A55-B674-9B7E94F99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409" y="404735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AA3482-9B4B-4383-A855-7D23872D8CB6}"/>
              </a:ext>
            </a:extLst>
          </p:cNvPr>
          <p:cNvSpPr txBox="1"/>
          <p:nvPr/>
        </p:nvSpPr>
        <p:spPr>
          <a:xfrm>
            <a:off x="8594996" y="6428601"/>
            <a:ext cx="1644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Images from Wikipedia</a:t>
            </a:r>
          </a:p>
        </p:txBody>
      </p:sp>
    </p:spTree>
    <p:extLst>
      <p:ext uri="{BB962C8B-B14F-4D97-AF65-F5344CB8AC3E}">
        <p14:creationId xmlns:p14="http://schemas.microsoft.com/office/powerpoint/2010/main" val="218657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ACBF76-840A-4851-AA63-F7A863F39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of Parallelism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79D2B-DD04-45B0-BEBB-B9E00886FA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0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31612-85EF-4471-A31D-D8C144B53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ACA3B0-D259-409F-9911-D9E81DEAFE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Speedup</a:t>
                </a:r>
                <a:r>
                  <a:rPr lang="en-US" dirty="0"/>
                  <a:t> is how much faster a parallel solution is compared to a sequential one</a:t>
                </a:r>
              </a:p>
              <a:p>
                <a:r>
                  <a:rPr lang="en-US" dirty="0"/>
                  <a:t>The formula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𝑠𝑒𝑞𝑢𝑒𝑛𝑡𝑖𝑎𝑙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𝑝𝑎𝑟𝑎𝑙𝑙𝑒𝑙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𝑠𝑒𝑞𝑢𝑒𝑛𝑡𝑖𝑎𝑙</m:t>
                        </m:r>
                      </m:sub>
                    </m:sSub>
                  </m:oMath>
                </a14:m>
                <a:r>
                  <a:rPr lang="en-US" dirty="0"/>
                  <a:t> is the amount of time the sequential solution takes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𝑝𝑎𝑟𝑎𝑙𝑙𝑒𝑙</m:t>
                        </m:r>
                      </m:sub>
                    </m:sSub>
                  </m:oMath>
                </a14:m>
                <a:r>
                  <a:rPr lang="en-US" dirty="0"/>
                  <a:t> is the amount of time the parallel solution takes</a:t>
                </a:r>
              </a:p>
              <a:p>
                <a:r>
                  <a:rPr lang="en-US" dirty="0"/>
                  <a:t>Thus, if a sequential solution to a problem takes 100 seconds, and the parallel solution takes 50 seconds, the speedup is 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ACA3B0-D259-409F-9911-D9E81DEAFE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1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591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48CF-7FFA-4EB9-9975-AF6F4C8BE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of parallelism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28874-E3EC-4ABF-B703-DEB464C6A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study of parallel processing is, unfortunately, filled with bad news</a:t>
            </a:r>
          </a:p>
          <a:p>
            <a:r>
              <a:rPr lang="en-US" dirty="0"/>
              <a:t>A parallel program running on </a:t>
            </a:r>
            <a:r>
              <a:rPr lang="en-US" b="1" i="1" dirty="0"/>
              <a:t>n</a:t>
            </a:r>
            <a:r>
              <a:rPr lang="en-US" dirty="0"/>
              <a:t> processors can never run more than </a:t>
            </a:r>
            <a:r>
              <a:rPr lang="en-US" b="1" i="1" dirty="0"/>
              <a:t>n</a:t>
            </a:r>
            <a:r>
              <a:rPr lang="en-US" dirty="0"/>
              <a:t> times faster than a well-written program for 1 processor</a:t>
            </a:r>
          </a:p>
          <a:p>
            <a:r>
              <a:rPr lang="en-US" dirty="0"/>
              <a:t>Usually, running a parallel program on </a:t>
            </a:r>
            <a:r>
              <a:rPr lang="en-US" b="1" i="1" dirty="0"/>
              <a:t>n</a:t>
            </a:r>
            <a:r>
              <a:rPr lang="en-US" dirty="0"/>
              <a:t> processors is nowhere close to running </a:t>
            </a:r>
            <a:r>
              <a:rPr lang="en-US" b="1" i="1" dirty="0"/>
              <a:t>n</a:t>
            </a:r>
            <a:r>
              <a:rPr lang="en-US" dirty="0"/>
              <a:t> times faster</a:t>
            </a:r>
          </a:p>
          <a:p>
            <a:pPr lvl="1"/>
            <a:r>
              <a:rPr lang="en-US" dirty="0"/>
              <a:t>What is called </a:t>
            </a:r>
            <a:r>
              <a:rPr lang="en-US" b="1" dirty="0"/>
              <a:t>linear</a:t>
            </a:r>
            <a:r>
              <a:rPr lang="en-US" dirty="0"/>
              <a:t> speed-up</a:t>
            </a:r>
          </a:p>
        </p:txBody>
      </p:sp>
    </p:spTree>
    <p:extLst>
      <p:ext uri="{BB962C8B-B14F-4D97-AF65-F5344CB8AC3E}">
        <p14:creationId xmlns:p14="http://schemas.microsoft.com/office/powerpoint/2010/main" val="177798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65850-DAA8-4CC2-A24C-18170D167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Amdahl's Law and strong scaling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E8A609-48C2-4E29-B807-F3CAA2DE0A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What if you had 16 cores?  Or 1,000 cores?  Or a million?</a:t>
                </a:r>
              </a:p>
              <a:p>
                <a:r>
                  <a:rPr lang="en-US" dirty="0"/>
                  <a:t>How much speedup can you get?</a:t>
                </a:r>
              </a:p>
              <a:p>
                <a:r>
                  <a:rPr lang="en-US" dirty="0"/>
                  <a:t>Some part of the program has to be executed sequentially</a:t>
                </a:r>
              </a:p>
              <a:p>
                <a:pPr lvl="1"/>
                <a:r>
                  <a:rPr lang="en-US" dirty="0"/>
                  <a:t>Reading input</a:t>
                </a:r>
              </a:p>
              <a:p>
                <a:pPr lvl="1"/>
                <a:r>
                  <a:rPr lang="en-US" dirty="0"/>
                  <a:t>Starting threads</a:t>
                </a:r>
              </a:p>
              <a:p>
                <a:pPr lvl="1"/>
                <a:r>
                  <a:rPr lang="en-US" dirty="0"/>
                  <a:t>Combining results</a:t>
                </a:r>
              </a:p>
              <a:p>
                <a:r>
                  <a:rPr lang="en-US" dirty="0"/>
                  <a:t>Amdahl's law says that the maximum speedup possible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is the fraction of a program that can be parallel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is the number of processors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E8A609-48C2-4E29-B807-F3CAA2DE0A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689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16298</TotalTime>
  <Words>1569</Words>
  <Application>Microsoft Office PowerPoint</Application>
  <PresentationFormat>Widescreen</PresentationFormat>
  <Paragraphs>162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7</vt:lpstr>
      <vt:lpstr>Flynn's taxonomy</vt:lpstr>
      <vt:lpstr>Limits of Parallelism</vt:lpstr>
      <vt:lpstr>Speedup</vt:lpstr>
      <vt:lpstr>Limits of parallelism</vt:lpstr>
      <vt:lpstr>Amdahl's Law and strong scaling</vt:lpstr>
      <vt:lpstr>Consequences of Amdahl's law</vt:lpstr>
      <vt:lpstr>Gustafson's Law and weak scaling</vt:lpstr>
      <vt:lpstr>Timing in Distributed Environments</vt:lpstr>
      <vt:lpstr>Timing in distributed environments</vt:lpstr>
      <vt:lpstr>Clock synchronization</vt:lpstr>
      <vt:lpstr>Logical clocks</vt:lpstr>
      <vt:lpstr>Lamport timestamps</vt:lpstr>
      <vt:lpstr>Example of Lamport timestamps</vt:lpstr>
      <vt:lpstr>Vector clocks</vt:lpstr>
      <vt:lpstr>Reliable Storage and Location</vt:lpstr>
      <vt:lpstr>Reliable data storage</vt:lpstr>
      <vt:lpstr>Google File System</vt:lpstr>
      <vt:lpstr>Illustration of GFS</vt:lpstr>
      <vt:lpstr>Distributed hash tables</vt:lpstr>
      <vt:lpstr>Chord DHT</vt:lpstr>
      <vt:lpstr>Files in Chord DHT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1744</cp:revision>
  <dcterms:created xsi:type="dcterms:W3CDTF">2009-08-24T20:26:10Z</dcterms:created>
  <dcterms:modified xsi:type="dcterms:W3CDTF">2025-04-14T14:15:51Z</dcterms:modified>
</cp:coreProperties>
</file>